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6" r:id="rId3"/>
    <p:sldId id="267" r:id="rId4"/>
    <p:sldId id="261" r:id="rId5"/>
    <p:sldId id="263" r:id="rId6"/>
    <p:sldId id="269" r:id="rId7"/>
    <p:sldId id="270" r:id="rId8"/>
    <p:sldId id="274" r:id="rId9"/>
    <p:sldId id="271" r:id="rId10"/>
    <p:sldId id="273" r:id="rId11"/>
    <p:sldId id="272" r:id="rId12"/>
    <p:sldId id="281" r:id="rId13"/>
    <p:sldId id="282" r:id="rId14"/>
    <p:sldId id="276" r:id="rId15"/>
    <p:sldId id="278" r:id="rId16"/>
    <p:sldId id="279" r:id="rId17"/>
    <p:sldId id="280" r:id="rId18"/>
    <p:sldId id="277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6257" autoAdjust="0"/>
  </p:normalViewPr>
  <p:slideViewPr>
    <p:cSldViewPr snapToGrid="0">
      <p:cViewPr>
        <p:scale>
          <a:sx n="70" d="100"/>
          <a:sy n="70" d="100"/>
        </p:scale>
        <p:origin x="-65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DD02-B6AE-4301-BA42-CB8A353D2E2F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BFF04-3C79-4F77-B0EF-4E681B7FA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928C5-C320-4D72-B7F4-C5F2E34C3B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8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4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1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8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5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7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4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7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2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1856-58EA-4939-B2D4-133D0EB61FAD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A017-1F4B-4E3A-A6ED-E1A3D17A4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klass.ru/p/informatika/7-klass/informatciia-i-informatcionnye-protcessy-14542/izmerenie-informatcii-13891/re-dd1ef0d5-1c43-4f7c-95b6-ff5a0ab61345?allowOld=true" TargetMode="External"/><Relationship Id="rId2" Type="http://schemas.openxmlformats.org/officeDocument/2006/relationships/hyperlink" Target="http://www.yaklass.ru/p/informatika/10-klass/informatciia-i-informatcionnye-protcessy-11955/izmerenie-informatcii-11900/re-8ec31838-8317-451a-94cc-0ebdcc4e1e32?allowOld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search?newwindow=1&amp;hl=ru&amp;q=%D0%BF%D0%BB%D0%B0%D0%BA%D0%B0%D1%82%D1%8B+%D0%B2+%D0%BA%D0%B0%D0%B1%D0%B8%D0%BD%D0%B5%D1%82+%D0%B8%D0%BD%D1%84%D0%BE%D1%80%D0%BC%D0%B0%D1%82%D0%B8%D0%BA%D0%B8&amp;tbm=isch&amp;imgil=n1BiwArtxUgzNM%3A%3BhlrIG0rLJpUjHM%3Bhttp%253A%252F%252Fkabinet-vplaksina.narod.ru%252Findex%252F0-47&amp;source=iu&amp;pf=m&amp;tbs=simg:CAES8QEJKnN8Ou8lZxoa5QELEKjU2AQaAggEDAsQsIynCBpiCmAIAxIo1wOYCekI7xOMCfET6AiLCe4J2BelNZU9kT2qNbY-_1j2TN-k2nD2QPRow6lF5juOmZepmqnFwXBeQIwQzfrsYqVcqE5bFKi4e9VtrTb_1WeLWB3-ZPgm7hdfInIAQMCxCOrv4IGgoKCAgBEgRkQbqWDAsQne3BCRpTChUKA2R2ZNqliPYDCgoIL20vMDI5al8KGgoIc29mdHdhcmXapYj2AwoKCC9tLzAxbWYwCh4KDGNvbXBhY3QgZGlzY9qliPYDCgoIL20vMDF3d3cM&amp;fir=n1BiwArtxUgzNM%3A%2ChlrIG0rLJpUjHM%2C_&amp;usg=__y83UmA_eJLEdn6kXEFJqHOGy7po%3D&amp;biw=1440&amp;bih=752&amp;ved=0ahUKEwiO3qSoqKrRAhXHDiwKHSfmAcMQyjcIOA&amp;ei=Vd9tWM7fCcedsAGnzIeYDA#imgrc=n1BiwArtxUgzNM%3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13217" r="54966" b="63191"/>
          <a:stretch/>
        </p:blipFill>
        <p:spPr>
          <a:xfrm>
            <a:off x="2634267" y="294399"/>
            <a:ext cx="3569918" cy="178663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801685" y="2813051"/>
            <a:ext cx="43148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/>
              <a:t>Какие </a:t>
            </a:r>
            <a:r>
              <a:rPr lang="ru-RU" sz="4000" b="1" dirty="0"/>
              <a:t>виды</a:t>
            </a:r>
            <a:r>
              <a:rPr lang="ru-RU" sz="4000" dirty="0"/>
              <a:t> информации могут быть представлены в компьютере? </a:t>
            </a:r>
            <a:endParaRPr lang="en-US" sz="40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692752" y="4948238"/>
            <a:ext cx="43148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/>
              <a:t>Как информация представлена в компьютере?</a:t>
            </a:r>
          </a:p>
          <a:p>
            <a:endParaRPr lang="ru-RU" sz="40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376634"/>
            <a:ext cx="2840870" cy="1400969"/>
          </a:xfrm>
          <a:prstGeom prst="flowChartAlternateProcess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тему урока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1" t="67284" r="3028" b="5555"/>
          <a:stretch/>
        </p:blipFill>
        <p:spPr>
          <a:xfrm>
            <a:off x="9283535" y="4747714"/>
            <a:ext cx="2270079" cy="20568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2" t="40803" r="9199" b="34087"/>
          <a:stretch/>
        </p:blipFill>
        <p:spPr>
          <a:xfrm>
            <a:off x="8393169" y="2463603"/>
            <a:ext cx="2099082" cy="19015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9" t="13217" r="6283" b="63191"/>
          <a:stretch/>
        </p:blipFill>
        <p:spPr>
          <a:xfrm>
            <a:off x="6630800" y="294399"/>
            <a:ext cx="4171312" cy="17866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39511" r="70634" b="34334"/>
          <a:stretch/>
        </p:blipFill>
        <p:spPr>
          <a:xfrm>
            <a:off x="1200200" y="2384390"/>
            <a:ext cx="2116869" cy="19807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67710" r="76608" b="5808"/>
          <a:stretch/>
        </p:blipFill>
        <p:spPr>
          <a:xfrm>
            <a:off x="311608" y="4653146"/>
            <a:ext cx="2116869" cy="20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8536"/>
            <a:ext cx="12820650" cy="66556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разных объёмов информации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9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22" y="3228469"/>
            <a:ext cx="1657350" cy="17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10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94" y="5126304"/>
            <a:ext cx="1952306" cy="2055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09551" y="658118"/>
            <a:ext cx="9372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Мбайт — метровая полка с книгами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Гбайт — час качественной видеозаписи </a:t>
            </a:r>
          </a:p>
          <a:p>
            <a:pPr algn="ctr"/>
            <a:endParaRPr lang="ru-RU" sz="4000" dirty="0">
              <a:solidFill>
                <a:srgbClr val="4E4E3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4E4E3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Гбайт — прочитывает человек за всю жизнь</a:t>
            </a:r>
            <a:endParaRPr lang="ru-RU" sz="4000" dirty="0">
              <a:solidFill>
                <a:srgbClr val="4E4E3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kcy;&amp;ncy;&amp;icy;&amp;zhcy;&amp;ncy;&amp;ycy;&amp;iecy; &amp;pcy;&amp;ocy;&amp;lcy;&amp;kcy;&amp;icy; &amp;icy;&amp;zcy; &amp;kcy;&amp;ncy;&amp;icy;&amp;gcy; Jim Rosen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2" y="1001316"/>
            <a:ext cx="2929460" cy="16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2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59160"/>
            <a:ext cx="12820650" cy="665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pic>
        <p:nvPicPr>
          <p:cNvPr id="6" name="Рисунок 5" descr="5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0127"/>
            <a:ext cx="2067261" cy="192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6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57650"/>
            <a:ext cx="2324100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7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660128"/>
            <a:ext cx="2876550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9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481262"/>
            <a:ext cx="1657350" cy="17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101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200651"/>
            <a:ext cx="1314450" cy="145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&amp;kcy;&amp;ncy;&amp;icy;&amp;zhcy;&amp;ncy;&amp;ycy;&amp;iecy; &amp;pcy;&amp;ocy;&amp;lcy;&amp;kcy;&amp;icy; &amp;icy;&amp;zcy; &amp;kcy;&amp;ncy;&amp;icy;&amp;gcy; Jim Rosen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91" y="4552949"/>
            <a:ext cx="3790950" cy="21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8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97" y="436728"/>
            <a:ext cx="10706100" cy="58150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W)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кодируется восемью нулями и единицами, т.е. 8 битами или 1 байтом. </a:t>
            </a:r>
          </a:p>
          <a:p>
            <a:pPr marL="0" indent="0" algn="just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объём сообщения=количеству символов в этом сообщении.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информационный объём сообщения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 байт равен 8 битам»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символов или 18 байт.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4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0"/>
            <a:ext cx="10706100" cy="58150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Вычислим, сколько информации хранится в книге из 50 станиц, если на каждой странице умещается 40 строк, а на каждой строке — 60 символов.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50⋅40⋅60=120000 символов во всей книге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120000 байт.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120000:1024=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117,1875Кб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117,1875:1024=0,1144 Мб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3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3.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Рисунок, состоящий из 800 на 800 пикселей, каждый из которых кодируется 24 битами или 3 байтами, имеет информационный объем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800⋅800⋅3=1920000 байт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1920000 байт :1024=1875 Кбайт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1875 Кбайт :1024=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1,83 Мбайт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рисунок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такой информационный объём,  как 16 книг по 50 страниц.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11716512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http://learningapps.org/display?v=puf6qoxxt17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848" y="1539021"/>
            <a:ext cx="10515600" cy="2350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единицы измерения информации в порядке убывания: </a:t>
            </a:r>
          </a:p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Гбайт     1Кбайт    1025 байт    1 Мбайт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72774"/>
              </p:ext>
            </p:extLst>
          </p:nvPr>
        </p:nvGraphicFramePr>
        <p:xfrm>
          <a:off x="682388" y="3810000"/>
          <a:ext cx="10863618" cy="1717084"/>
        </p:xfrm>
        <a:graphic>
          <a:graphicData uri="http://schemas.openxmlformats.org/drawingml/2006/table">
            <a:tbl>
              <a:tblPr/>
              <a:tblGrid>
                <a:gridCol w="3621205"/>
                <a:gridCol w="6172917"/>
                <a:gridCol w="1069496"/>
              </a:tblGrid>
              <a:tr h="56576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 оценивания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Дескриптор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5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Определяет 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отношения единиц измерения используя префиксы кило, мега, </a:t>
                      </a:r>
                      <a:r>
                        <a:rPr kumimoji="0" lang="ru-RU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гига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терра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Определяет соответствие между префиксами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7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Переводит из одних единиц измерения в другие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08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6700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8863"/>
            <a:ext cx="10820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Флэш-карта имеет объем 1 ГБ. Определить, можно ли записать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файлы на накопитель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 размером 1Мб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файлов размером 11023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музыкальных клипа 2,3 Мб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254" y="4627725"/>
            <a:ext cx="1824746" cy="15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1476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Осуществите перевод из одних единиц измерения информации в другие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http://learningapps.org/651996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Ответьте на вопрос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вся информация измеряется в Килобайтах?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70650"/>
              </p:ext>
            </p:extLst>
          </p:nvPr>
        </p:nvGraphicFramePr>
        <p:xfrm>
          <a:off x="518615" y="4660105"/>
          <a:ext cx="10863618" cy="1986445"/>
        </p:xfrm>
        <a:graphic>
          <a:graphicData uri="http://schemas.openxmlformats.org/drawingml/2006/table">
            <a:tbl>
              <a:tblPr/>
              <a:tblGrid>
                <a:gridCol w="3621205"/>
                <a:gridCol w="6172917"/>
                <a:gridCol w="1069496"/>
              </a:tblGrid>
              <a:tr h="56576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 оценивания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Дескриптор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4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Определяет 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отношения единиц измерения используя префиксы кило, мега, </a:t>
                      </a:r>
                      <a:r>
                        <a:rPr kumimoji="0" lang="ru-RU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гига</a:t>
                      </a: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терра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Вычисляет объем носителя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7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Переводит из одних единиц измерения в другие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1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008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4180680"/>
            <a:ext cx="10515600" cy="2041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 диск на 1 терабайт, после установки его в компьютер и форматирования вы получаете чуть большей 900 гигабайт. Куда же исчезают чуть ли не десять процентов от заявленного производителем размера ЖД?</a:t>
            </a:r>
          </a:p>
        </p:txBody>
      </p:sp>
      <p:pic>
        <p:nvPicPr>
          <p:cNvPr id="4" name="Рисунок 3" descr="prodam_zhestkyy_dysk_na_1_terabayt__13856298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74687"/>
            <a:ext cx="3905250" cy="34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erenosnoy_zhestkiy_disk_verbatim_store_n_go_53074__1_terabayt__siniy_140427_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979487"/>
            <a:ext cx="440055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1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14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Алфавитный (объёмный) подход к измерению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Измерение величин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Виртуальный кабинет информатики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http://handmadeidea.com.ua/decor-interiera/dizajn-polok-dlya-knig/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6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nna-pavlovna.ru/wp-content/uploads/2015/01/1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3" b="40390"/>
          <a:stretch/>
        </p:blipFill>
        <p:spPr bwMode="auto">
          <a:xfrm>
            <a:off x="0" y="1043492"/>
            <a:ext cx="4584204" cy="23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962" y="-67469"/>
            <a:ext cx="9371580" cy="1400969"/>
          </a:xfrm>
          <a:prstGeom prst="flowChartAlternateProcess">
            <a:avLst/>
          </a:prstGeo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тему урока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2102" y="5143500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процессы происходят с информацией в компьютере?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5" y="1204087"/>
            <a:ext cx="5375361" cy="37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etod-kopilka.ru/images/doc/4/3528/hello_html_3b4f0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588962"/>
            <a:ext cx="80391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18" y="294388"/>
            <a:ext cx="1824746" cy="15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2189" y="-233392"/>
            <a:ext cx="518652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Информатика</a:t>
            </a:r>
          </a:p>
          <a:p>
            <a:pPr algn="ctr"/>
            <a:r>
              <a:rPr lang="ru-RU" sz="3600" b="1" dirty="0"/>
              <a:t>7 класс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1389965"/>
            <a:ext cx="11584862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Раздел: Обработка информации и данных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9857" y="2319396"/>
            <a:ext cx="763284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Тема: Единицы измерения информации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0" y="3918911"/>
            <a:ext cx="11640781" cy="30724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altLang="ru-RU" sz="3600" b="1" dirty="0">
                <a:latin typeface="Times New Roman" panose="02020603050405020304" pitchFamily="18" charset="0"/>
                <a:cs typeface="Times New Roman" pitchFamily="18" charset="0"/>
              </a:rPr>
              <a:t>Цели урока:</a:t>
            </a:r>
            <a:endParaRPr lang="ru-RU" altLang="ru-RU" sz="36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перевод из одних единиц измерения информации в другие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3019352" y="692696"/>
            <a:ext cx="6172993" cy="67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70445"/>
              </p:ext>
            </p:extLst>
          </p:nvPr>
        </p:nvGraphicFramePr>
        <p:xfrm>
          <a:off x="238685" y="96423"/>
          <a:ext cx="11144249" cy="6800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4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5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2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Измерительный прибор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4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грамм, килограмм, центнер, тонна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4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миллиметр, сантиметр, метр, километр,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4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секунда, минута, час, сутки, месяц, год, век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4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градус, радиана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 descr="1292506925_vesy.jpg"/>
          <p:cNvSpPr>
            <a:spLocks noChangeAspect="1" noChangeArrowheads="1"/>
          </p:cNvSpPr>
          <p:nvPr/>
        </p:nvSpPr>
        <p:spPr bwMode="auto">
          <a:xfrm>
            <a:off x="400051" y="863621"/>
            <a:ext cx="3796590" cy="37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Рисунок 24" descr="ruler_10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85" y="2761916"/>
            <a:ext cx="3875836" cy="9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23" descr="ch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95" y="4032811"/>
            <a:ext cx="1351315" cy="1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2" descr="532582a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50" y="5461581"/>
            <a:ext cx="2362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754" y="1212742"/>
            <a:ext cx="915941" cy="1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5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 виде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тоже может быть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25625"/>
            <a:ext cx="118681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Наименьшая единица измерения информации - бит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одно из двух значений (1 или 0)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ли измерять массу автомобиля в граммах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Почему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9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653370"/>
              </p:ext>
            </p:extLst>
          </p:nvPr>
        </p:nvGraphicFramePr>
        <p:xfrm>
          <a:off x="533400" y="1019265"/>
          <a:ext cx="10820399" cy="5795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9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байт =8 бит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Кб =1024 байта=2</a:t>
                      </a:r>
                      <a:r>
                        <a:rPr lang="ru-RU" sz="3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байта</a:t>
                      </a:r>
                      <a:endParaRPr lang="ru-RU" sz="36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килобайт (Кбайт)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Мб =1024 Кб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мегабайт (Мбайт)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Гб =1024 Мб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гигабайт (Гбайт)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Тб=1024 Гб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терабайт (Тбайт)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Пб =1024 Тб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петабайт (Пбайт)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=1024 Пб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эксабайт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(Эбайт)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Зб =1024 Эб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зеттабайт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Збайт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Йб =1024 Зб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йоттабайт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Йбайт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50" y="0"/>
            <a:ext cx="1139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информацию в битах очень неудобно — числа получаются огромные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34359738368 бит</a:t>
            </a:r>
          </a:p>
        </p:txBody>
      </p:sp>
    </p:spTree>
    <p:extLst>
      <p:ext uri="{BB962C8B-B14F-4D97-AF65-F5344CB8AC3E}">
        <p14:creationId xmlns:p14="http://schemas.microsoft.com/office/powerpoint/2010/main" val="85777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Правило перевода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hem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90688"/>
            <a:ext cx="893445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10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3838"/>
            <a:ext cx="12820650" cy="665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разных объёмов информации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502210"/>
            <a:ext cx="2038350" cy="172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6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645449"/>
            <a:ext cx="2324100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7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5104942"/>
            <a:ext cx="2400300" cy="175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88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024687"/>
            <a:ext cx="4800600" cy="270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99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0" y="4910137"/>
            <a:ext cx="1657350" cy="17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101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024687"/>
            <a:ext cx="1314450" cy="14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" y="410468"/>
            <a:ext cx="96393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байт — символ, </a:t>
            </a:r>
          </a:p>
          <a:p>
            <a:pPr algn="ctr"/>
            <a:r>
              <a:rPr lang="ru-RU" sz="4400" dirty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введённый с клавиатуры</a:t>
            </a:r>
          </a:p>
          <a:p>
            <a:pPr algn="ctr"/>
            <a:endParaRPr lang="ru-RU" sz="4400" dirty="0">
              <a:solidFill>
                <a:srgbClr val="4E4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4400" dirty="0">
                <a:solidFill>
                  <a:srgbClr val="4E4E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Кбайт — фотография в низком разрешении</a:t>
            </a:r>
            <a:endParaRPr lang="en-US" sz="4400" dirty="0">
              <a:solidFill>
                <a:srgbClr val="4E4E3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4E4E3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dirty="0">
                <a:solidFill>
                  <a:srgbClr val="4E4E3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Мбайт — небольшая художественная книга</a:t>
            </a:r>
          </a:p>
        </p:txBody>
      </p:sp>
    </p:spTree>
    <p:extLst>
      <p:ext uri="{BB962C8B-B14F-4D97-AF65-F5344CB8AC3E}">
        <p14:creationId xmlns:p14="http://schemas.microsoft.com/office/powerpoint/2010/main" val="2311694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563</Words>
  <Application>Microsoft Office PowerPoint</Application>
  <PresentationFormat>Произвольный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Определите тему урока?</vt:lpstr>
      <vt:lpstr>Презентация PowerPoint</vt:lpstr>
      <vt:lpstr>Презентация PowerPoint</vt:lpstr>
      <vt:lpstr>Презентация PowerPoint</vt:lpstr>
      <vt:lpstr>Представленная в цифровом виде информация тоже может быть измерена</vt:lpstr>
      <vt:lpstr>Презентация PowerPoint</vt:lpstr>
      <vt:lpstr>Правило перевода</vt:lpstr>
      <vt:lpstr>Примеры разных объёмов информации  </vt:lpstr>
      <vt:lpstr>Примеры разных объёмов информации  </vt:lpstr>
      <vt:lpstr>Вывод</vt:lpstr>
      <vt:lpstr>Презентация PowerPoint</vt:lpstr>
      <vt:lpstr>Презентация PowerPoint</vt:lpstr>
      <vt:lpstr>Презентация PowerPoint</vt:lpstr>
      <vt:lpstr>(I) (f) http://learningapps.org/display?v=puf6qoxxt17</vt:lpstr>
      <vt:lpstr>(G) Групповая работа</vt:lpstr>
      <vt:lpstr>(I) (f)</vt:lpstr>
      <vt:lpstr>Домашнее задание</vt:lpstr>
      <vt:lpstr>Использованные источники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Устинова Людмила Валерьевна</cp:lastModifiedBy>
  <cp:revision>35</cp:revision>
  <dcterms:created xsi:type="dcterms:W3CDTF">2016-12-29T03:22:45Z</dcterms:created>
  <dcterms:modified xsi:type="dcterms:W3CDTF">2017-02-09T07:04:13Z</dcterms:modified>
</cp:coreProperties>
</file>