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61" r:id="rId2"/>
    <p:sldId id="362" r:id="rId3"/>
    <p:sldId id="364" r:id="rId4"/>
    <p:sldId id="256" r:id="rId5"/>
    <p:sldId id="257" r:id="rId6"/>
    <p:sldId id="300" r:id="rId7"/>
    <p:sldId id="258" r:id="rId8"/>
    <p:sldId id="259" r:id="rId9"/>
    <p:sldId id="274" r:id="rId10"/>
    <p:sldId id="365" r:id="rId11"/>
    <p:sldId id="366" r:id="rId12"/>
    <p:sldId id="299" r:id="rId13"/>
    <p:sldId id="301" r:id="rId14"/>
    <p:sldId id="36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83659" autoAdjust="0"/>
  </p:normalViewPr>
  <p:slideViewPr>
    <p:cSldViewPr>
      <p:cViewPr>
        <p:scale>
          <a:sx n="75" d="100"/>
          <a:sy n="75" d="100"/>
        </p:scale>
        <p:origin x="-136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5F52F-A3E2-4D03-9E6B-64489B53D972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C836B-1473-4B79-BCBB-EAB4DADA22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679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DE3E616-CEB1-410E-971D-A13112527F79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3282E35-7EED-4FA0-8132-92CC76D54D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E3E616-CEB1-410E-971D-A13112527F79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282E35-7EED-4FA0-8132-92CC76D54D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DE3E616-CEB1-410E-971D-A13112527F79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3282E35-7EED-4FA0-8132-92CC76D54D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E3E616-CEB1-410E-971D-A13112527F79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282E35-7EED-4FA0-8132-92CC76D54D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DE3E616-CEB1-410E-971D-A13112527F79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3282E35-7EED-4FA0-8132-92CC76D54D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E3E616-CEB1-410E-971D-A13112527F79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282E35-7EED-4FA0-8132-92CC76D54D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E3E616-CEB1-410E-971D-A13112527F79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282E35-7EED-4FA0-8132-92CC76D54D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E3E616-CEB1-410E-971D-A13112527F79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282E35-7EED-4FA0-8132-92CC76D54D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DE3E616-CEB1-410E-971D-A13112527F79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282E35-7EED-4FA0-8132-92CC76D54D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E3E616-CEB1-410E-971D-A13112527F79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282E35-7EED-4FA0-8132-92CC76D54D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E3E616-CEB1-410E-971D-A13112527F79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282E35-7EED-4FA0-8132-92CC76D54D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DE3E616-CEB1-410E-971D-A13112527F79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3282E35-7EED-4FA0-8132-92CC76D54D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bilimland.kz/ru/content/lesson/16828-formaty_graficheskix_fajlov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partkid.com/images/114/research-clipart-royalty-free-computer-clipart-illustration-35062-jpg-rtMbhq-clipart.jpg" TargetMode="External"/><Relationship Id="rId2" Type="http://schemas.openxmlformats.org/officeDocument/2006/relationships/hyperlink" Target="http://www.amicopc.com/wp-content/uploads/2014/11/file-extensions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iles33.com/userUpload/file_formats.p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AutoShape 6" descr="Картинки по запросу file formats ic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Картинки по запросу file formats icon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Картинки по запросу file formats icon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20"/>
          <a:stretch/>
        </p:blipFill>
        <p:spPr bwMode="auto">
          <a:xfrm>
            <a:off x="460374" y="175829"/>
            <a:ext cx="7135961" cy="618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0305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Какой формат удобен для использования на веб-страницах?</a:t>
            </a:r>
          </a:p>
          <a:p>
            <a:pPr lvl="0"/>
            <a:r>
              <a:rPr lang="ru-RU" dirty="0"/>
              <a:t>В каком формате данные записываются по каждому пикселю отдельно?</a:t>
            </a:r>
          </a:p>
          <a:p>
            <a:pPr lvl="0"/>
            <a:r>
              <a:rPr lang="ru-RU" dirty="0"/>
              <a:t>Какой формат удобен для отправки через электронную почту?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0860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661248"/>
            <a:ext cx="7239000" cy="794488"/>
          </a:xfrm>
        </p:spPr>
        <p:txBody>
          <a:bodyPr>
            <a:normAutofit fontScale="92500" lnSpcReduction="10000"/>
          </a:bodyPr>
          <a:lstStyle/>
          <a:p>
            <a:r>
              <a:rPr lang="ru-RU" u="sng" dirty="0">
                <a:hlinkClick r:id="rId2"/>
              </a:rPr>
              <a:t>http://bilimland.kz/ru/content/lesson/16828-formaty_graficheskix_fajlov</a:t>
            </a:r>
            <a:endParaRPr lang="ru-RU" dirty="0"/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9"/>
            <a:ext cx="7200799" cy="5354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1693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Две звезды одно желание</a:t>
            </a:r>
          </a:p>
          <a:p>
            <a:endParaRPr lang="ru-RU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75655" y="1609415"/>
            <a:ext cx="102480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857224" y="3571876"/>
            <a:ext cx="785818" cy="928694"/>
          </a:xfrm>
          <a:prstGeom prst="star5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857224" y="2214554"/>
            <a:ext cx="785818" cy="928694"/>
          </a:xfrm>
          <a:prstGeom prst="star5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ятно 2 8"/>
          <p:cNvSpPr/>
          <p:nvPr/>
        </p:nvSpPr>
        <p:spPr>
          <a:xfrm>
            <a:off x="428596" y="5143512"/>
            <a:ext cx="1643074" cy="1000132"/>
          </a:xfrm>
          <a:prstGeom prst="irregularSeal2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9416"/>
            <a:ext cx="8100392" cy="4846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Изучить степени сжатия </a:t>
            </a:r>
            <a:r>
              <a:rPr lang="ru-RU" dirty="0" smtClean="0"/>
              <a:t>изученных форматов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32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Использованная литература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Источник картинки форматов файлов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www.amicopc.com/wp-content/uploads/2014/11/file-extensions.jpg</a:t>
            </a:r>
            <a:endParaRPr lang="ru-RU" dirty="0" smtClean="0"/>
          </a:p>
          <a:p>
            <a:r>
              <a:rPr lang="ru-RU" dirty="0" smtClean="0"/>
              <a:t>Иконка исследования -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www.clipartkid.com/images/114/research-clipart-royalty-free-computer-clipart-illustration-35062-jpg-rtMbhq-clipart.jpg</a:t>
            </a:r>
            <a:endParaRPr lang="ru-RU" dirty="0" smtClean="0"/>
          </a:p>
          <a:p>
            <a:r>
              <a:rPr lang="ru-RU" dirty="0" smtClean="0"/>
              <a:t>Рисунок форматов графических файлов -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www.miles33.com/userUpload/file_formats.png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488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632" y="260648"/>
            <a:ext cx="7239000" cy="804704"/>
          </a:xfrm>
        </p:spPr>
        <p:txBody>
          <a:bodyPr/>
          <a:lstStyle/>
          <a:p>
            <a:r>
              <a:rPr lang="ru-RU" dirty="0" smtClean="0"/>
              <a:t>Исследование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738169"/>
              </p:ext>
            </p:extLst>
          </p:nvPr>
        </p:nvGraphicFramePr>
        <p:xfrm>
          <a:off x="412056" y="2780928"/>
          <a:ext cx="6977380" cy="825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4345"/>
                <a:gridCol w="1744345"/>
                <a:gridCol w="1744345"/>
                <a:gridCol w="174434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Имя файла</a:t>
                      </a:r>
                      <a:endParaRPr lang="ru-RU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формат</a:t>
                      </a:r>
                      <a:endParaRPr lang="ru-RU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Размер файла</a:t>
                      </a:r>
                      <a:endParaRPr lang="ru-RU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Качество</a:t>
                      </a:r>
                      <a:endParaRPr lang="ru-RU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 </a:t>
                      </a:r>
                      <a:endParaRPr lang="ru-RU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 </a:t>
                      </a:r>
                      <a:endParaRPr lang="ru-RU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 </a:t>
                      </a:r>
                      <a:endParaRPr lang="ru-RU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050" name="Picture 2" descr="Картинки по запросу research in comput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8" t="6167" r="6387" b="9606"/>
          <a:stretch/>
        </p:blipFill>
        <p:spPr bwMode="auto">
          <a:xfrm>
            <a:off x="5652120" y="0"/>
            <a:ext cx="2496564" cy="263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95536" y="1156303"/>
            <a:ext cx="52565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Задание 1.</a:t>
            </a:r>
            <a:r>
              <a:rPr lang="ru-RU" dirty="0"/>
              <a:t> В графическом редакторе </a:t>
            </a:r>
            <a:r>
              <a:rPr lang="en-US" dirty="0"/>
              <a:t>Paint c</a:t>
            </a:r>
            <a:r>
              <a:rPr lang="ru-RU" dirty="0"/>
              <a:t>охраните файл *.</a:t>
            </a:r>
            <a:r>
              <a:rPr lang="en-US" dirty="0"/>
              <a:t>bmp</a:t>
            </a:r>
            <a:r>
              <a:rPr lang="ru-RU" dirty="0"/>
              <a:t> в форматах </a:t>
            </a:r>
            <a:r>
              <a:rPr lang="en-US" dirty="0" err="1"/>
              <a:t>png</a:t>
            </a:r>
            <a:r>
              <a:rPr lang="ru-RU" dirty="0"/>
              <a:t>, </a:t>
            </a:r>
            <a:r>
              <a:rPr lang="en-US" dirty="0"/>
              <a:t>jpeg</a:t>
            </a:r>
            <a:r>
              <a:rPr lang="ru-RU" dirty="0"/>
              <a:t>, </a:t>
            </a:r>
            <a:r>
              <a:rPr lang="en-US" dirty="0"/>
              <a:t>tiff</a:t>
            </a:r>
            <a:r>
              <a:rPr lang="ru-RU" dirty="0"/>
              <a:t>, </a:t>
            </a:r>
            <a:r>
              <a:rPr lang="en-US" dirty="0" err="1"/>
              <a:t>giff</a:t>
            </a:r>
            <a:r>
              <a:rPr lang="ru-RU" dirty="0"/>
              <a:t>.</a:t>
            </a:r>
          </a:p>
          <a:p>
            <a:r>
              <a:rPr lang="ru-RU" b="1" dirty="0"/>
              <a:t>Задание 2.</a:t>
            </a:r>
            <a:r>
              <a:rPr lang="ru-RU" dirty="0"/>
              <a:t> Изучите свойства, полученных изображений и заполните таблицу: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3789040"/>
            <a:ext cx="744643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Задание 3.</a:t>
            </a:r>
            <a:r>
              <a:rPr lang="ru-RU" dirty="0"/>
              <a:t> Проанализируйте изученные данные. Подготовьтесь к обсуждению в группе.</a:t>
            </a:r>
          </a:p>
          <a:p>
            <a:r>
              <a:rPr lang="ru-RU" dirty="0"/>
              <a:t>Употребите в своей речи следующие полезные фразы:</a:t>
            </a:r>
          </a:p>
          <a:p>
            <a:r>
              <a:rPr lang="ru-RU" dirty="0"/>
              <a:t> </a:t>
            </a:r>
          </a:p>
          <a:p>
            <a:r>
              <a:rPr lang="ru-RU" i="1" dirty="0"/>
              <a:t>Я делаю вывод что, формат ….</a:t>
            </a:r>
            <a:endParaRPr lang="ru-RU" dirty="0"/>
          </a:p>
          <a:p>
            <a:r>
              <a:rPr lang="ru-RU" i="1" dirty="0"/>
              <a:t>Я понял, что ….</a:t>
            </a:r>
            <a:endParaRPr lang="ru-RU" dirty="0"/>
          </a:p>
          <a:p>
            <a:r>
              <a:rPr lang="ru-RU" i="1" dirty="0"/>
              <a:t>Результаты моих исследований показали, что….</a:t>
            </a:r>
            <a:endParaRPr lang="ru-RU" dirty="0"/>
          </a:p>
          <a:p>
            <a:r>
              <a:rPr lang="ru-RU" i="1" dirty="0"/>
              <a:t>Для ….. следует использовать формат …., потому что …</a:t>
            </a:r>
            <a:endParaRPr lang="ru-RU" dirty="0"/>
          </a:p>
          <a:p>
            <a:r>
              <a:rPr lang="ru-RU" i="1" dirty="0"/>
              <a:t>Для ….  рекомендую использовать …, так как ….</a:t>
            </a:r>
            <a:endParaRPr lang="ru-RU" dirty="0"/>
          </a:p>
          <a:p>
            <a:r>
              <a:rPr lang="ru-RU" i="1" dirty="0"/>
              <a:t>Графический формат ….. удобен для ….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3511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Обсуждение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Картинки по запросу discus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88515"/>
            <a:ext cx="4818112" cy="361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591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type="subTitle" idx="1"/>
          </p:nvPr>
        </p:nvSpPr>
        <p:spPr>
          <a:xfrm>
            <a:off x="2714612" y="5357826"/>
            <a:ext cx="6429388" cy="110124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Содержимое 5"/>
          <p:cNvSpPr txBox="1">
            <a:spLocks/>
          </p:cNvSpPr>
          <p:nvPr/>
        </p:nvSpPr>
        <p:spPr>
          <a:xfrm>
            <a:off x="3867144" y="1295384"/>
            <a:ext cx="5114778" cy="1101248"/>
          </a:xfrm>
          <a:prstGeom prst="rect">
            <a:avLst/>
          </a:prstGeom>
        </p:spPr>
        <p:txBody>
          <a:bodyPr vert="horz" lIns="45720" tIns="0" rIns="45720" bIns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3414588" y="2885072"/>
            <a:ext cx="5652120" cy="695000"/>
          </a:xfrm>
        </p:spPr>
        <p:txBody>
          <a:bodyPr/>
          <a:lstStyle/>
          <a:p>
            <a:pPr algn="ctr"/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Форматы графических 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файлов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944" y="1261104"/>
            <a:ext cx="3384376" cy="349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одержимое 5"/>
          <p:cNvSpPr txBox="1">
            <a:spLocks/>
          </p:cNvSpPr>
          <p:nvPr/>
        </p:nvSpPr>
        <p:spPr>
          <a:xfrm>
            <a:off x="2698340" y="32460"/>
            <a:ext cx="6429388" cy="1101248"/>
          </a:xfrm>
          <a:prstGeom prst="rect">
            <a:avLst/>
          </a:prstGeom>
        </p:spPr>
        <p:txBody>
          <a:bodyPr vert="horz" lIns="45720" tIns="0" rIns="45720" bIns="0">
            <a:noAutofit/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None/>
              <a:defRPr kumimoji="0" sz="2200" kern="1200" baseline="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None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sz="4800" dirty="0" smtClean="0"/>
              <a:t>КГУ «</a:t>
            </a:r>
            <a:r>
              <a:rPr lang="ru-RU" sz="4800" dirty="0" err="1" smtClean="0"/>
              <a:t>Гордеевская</a:t>
            </a:r>
            <a:r>
              <a:rPr lang="ru-RU" sz="4800" dirty="0" smtClean="0"/>
              <a:t> основная школа»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Цель </a:t>
            </a:r>
            <a:r>
              <a:rPr lang="ru-RU" dirty="0" smtClean="0"/>
              <a:t>Обучения: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7239000" cy="4000528"/>
          </a:xfrm>
        </p:spPr>
        <p:txBody>
          <a:bodyPr>
            <a:normAutofit/>
          </a:bodyPr>
          <a:lstStyle/>
          <a:p>
            <a:r>
              <a:rPr lang="ru-RU" sz="3600" dirty="0"/>
              <a:t>использовать разные форматы файлов при их сохранении </a:t>
            </a:r>
          </a:p>
        </p:txBody>
      </p:sp>
      <p:pic>
        <p:nvPicPr>
          <p:cNvPr id="32770" name="Picture 2" descr="Картинки по запросу learning objectiv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1750" y="0"/>
            <a:ext cx="2762250" cy="2114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239000" cy="677246"/>
          </a:xfrm>
        </p:spPr>
        <p:txBody>
          <a:bodyPr/>
          <a:lstStyle/>
          <a:p>
            <a:r>
              <a:rPr lang="ru-RU" smtClean="0"/>
              <a:t>Критерии оценивания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42918"/>
            <a:ext cx="8172400" cy="5455628"/>
          </a:xfrm>
        </p:spPr>
        <p:txBody>
          <a:bodyPr>
            <a:noAutofit/>
          </a:bodyPr>
          <a:lstStyle/>
          <a:p>
            <a:pPr lvl="0"/>
            <a:r>
              <a:rPr lang="ru-RU" sz="2800" b="1" dirty="0"/>
              <a:t>Знание </a:t>
            </a:r>
            <a:endParaRPr lang="ru-RU" sz="2800" dirty="0"/>
          </a:p>
          <a:p>
            <a:pPr marL="0" lvl="0" indent="0">
              <a:buNone/>
            </a:pPr>
            <a:r>
              <a:rPr lang="ru-RU" sz="2800" dirty="0"/>
              <a:t>Знает разнообразие форматов графических файлов</a:t>
            </a:r>
          </a:p>
          <a:p>
            <a:pPr lvl="0"/>
            <a:r>
              <a:rPr lang="ru-RU" sz="2800" b="1" dirty="0"/>
              <a:t>Применение </a:t>
            </a:r>
            <a:endParaRPr lang="ru-RU" sz="2800" dirty="0"/>
          </a:p>
          <a:p>
            <a:pPr marL="0" lvl="0" indent="0">
              <a:buNone/>
            </a:pPr>
            <a:r>
              <a:rPr lang="ru-RU" sz="2800" dirty="0" smtClean="0"/>
              <a:t>Сохраняет изображение с разными форматами</a:t>
            </a:r>
          </a:p>
          <a:p>
            <a:pPr lvl="0"/>
            <a:r>
              <a:rPr lang="ru-RU" sz="2800" b="1" dirty="0" smtClean="0"/>
              <a:t>Анализ </a:t>
            </a:r>
            <a:endParaRPr lang="ru-RU" sz="2800" dirty="0"/>
          </a:p>
          <a:p>
            <a:pPr marL="0" lvl="0" indent="0">
              <a:buNone/>
            </a:pPr>
            <a:r>
              <a:rPr lang="ru-RU" sz="2800" dirty="0"/>
              <a:t>Анализирует размеры файлов</a:t>
            </a:r>
          </a:p>
          <a:p>
            <a:pPr lvl="0"/>
            <a:r>
              <a:rPr lang="ru-RU" sz="2800" b="1" dirty="0"/>
              <a:t>Оценка</a:t>
            </a:r>
            <a:endParaRPr lang="ru-RU" sz="2800" dirty="0"/>
          </a:p>
          <a:p>
            <a:pPr marL="0" indent="0">
              <a:buNone/>
            </a:pPr>
            <a:r>
              <a:rPr lang="en-GB" sz="2800" dirty="0" err="1"/>
              <a:t>Делает</a:t>
            </a:r>
            <a:r>
              <a:rPr lang="en-GB" sz="2800" dirty="0"/>
              <a:t> </a:t>
            </a:r>
            <a:r>
              <a:rPr lang="en-GB" sz="2800" dirty="0" err="1"/>
              <a:t>выводы</a:t>
            </a:r>
            <a:r>
              <a:rPr lang="en-GB" sz="2800" dirty="0"/>
              <a:t> о </a:t>
            </a:r>
            <a:r>
              <a:rPr lang="en-GB" sz="2800" dirty="0" err="1"/>
              <a:t>свойствах</a:t>
            </a:r>
            <a:r>
              <a:rPr lang="en-GB" sz="2800" dirty="0"/>
              <a:t> </a:t>
            </a:r>
            <a:r>
              <a:rPr lang="en-GB" sz="2800" dirty="0" err="1"/>
              <a:t>графических</a:t>
            </a:r>
            <a:r>
              <a:rPr lang="en-GB" sz="2800" dirty="0"/>
              <a:t> </a:t>
            </a:r>
            <a:r>
              <a:rPr lang="en-GB" sz="2800" dirty="0" err="1"/>
              <a:t>файлов</a:t>
            </a:r>
            <a:r>
              <a:rPr lang="en-GB" sz="2800" dirty="0"/>
              <a:t> с </a:t>
            </a:r>
            <a:r>
              <a:rPr lang="en-GB" sz="2800" dirty="0" err="1"/>
              <a:t>разным</a:t>
            </a:r>
            <a:r>
              <a:rPr lang="en-GB" sz="2800" dirty="0"/>
              <a:t> </a:t>
            </a:r>
            <a:r>
              <a:rPr lang="en-GB" sz="2800" dirty="0" err="1"/>
              <a:t>форматом</a:t>
            </a:r>
            <a:r>
              <a:rPr lang="en-GB" sz="2800" dirty="0"/>
              <a:t>, </a:t>
            </a:r>
            <a:r>
              <a:rPr lang="en-GB" sz="2800" dirty="0" err="1"/>
              <a:t>но</a:t>
            </a:r>
            <a:r>
              <a:rPr lang="en-GB" sz="2800" dirty="0"/>
              <a:t> с </a:t>
            </a:r>
            <a:r>
              <a:rPr lang="en-GB" sz="2800" dirty="0" err="1"/>
              <a:t>одинаковой</a:t>
            </a:r>
            <a:r>
              <a:rPr lang="en-GB" sz="2800" dirty="0"/>
              <a:t> </a:t>
            </a:r>
            <a:r>
              <a:rPr lang="en-GB" sz="2800" dirty="0" err="1"/>
              <a:t>информацией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3153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Языковая цель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Объяснять  особенности форматов </a:t>
            </a:r>
            <a:r>
              <a:rPr lang="ru-RU" dirty="0"/>
              <a:t>графических файлов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/>
              <a:t>Лексика и терминология, специфичная для предмета: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Формат файла, размер файла, качество изображения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Полезные фразы: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9416"/>
            <a:ext cx="8172400" cy="2748278"/>
          </a:xfrm>
        </p:spPr>
        <p:txBody>
          <a:bodyPr>
            <a:noAutofit/>
          </a:bodyPr>
          <a:lstStyle/>
          <a:p>
            <a:r>
              <a:rPr lang="ru-RU" sz="2400" dirty="0"/>
              <a:t>Чтобы сохранить файл в другом формате нужно …</a:t>
            </a:r>
          </a:p>
          <a:p>
            <a:r>
              <a:rPr lang="ru-RU" sz="2400" dirty="0"/>
              <a:t>Для публикации изображения в сети лучше использовать формат …</a:t>
            </a:r>
          </a:p>
          <a:p>
            <a:r>
              <a:rPr lang="ru-RU" sz="2400" dirty="0"/>
              <a:t>Для передачи файлов по сети рационально использовать …</a:t>
            </a:r>
          </a:p>
          <a:p>
            <a:r>
              <a:rPr lang="ru-RU" sz="2400" dirty="0"/>
              <a:t>Я делаю вывод что, формат ….</a:t>
            </a:r>
          </a:p>
          <a:p>
            <a:r>
              <a:rPr lang="ru-RU" sz="2400" dirty="0"/>
              <a:t>Я понял, что ….</a:t>
            </a:r>
          </a:p>
          <a:p>
            <a:r>
              <a:rPr lang="ru-RU" sz="2400" dirty="0"/>
              <a:t>Результаты моих исследований показали, что….</a:t>
            </a:r>
          </a:p>
          <a:p>
            <a:r>
              <a:rPr lang="ru-RU" sz="2400" dirty="0"/>
              <a:t>Для ….. следует использовать формат …., потому что …</a:t>
            </a:r>
          </a:p>
          <a:p>
            <a:r>
              <a:rPr lang="ru-RU" sz="2400" dirty="0"/>
              <a:t>Для ….  рекомендую использовать …, так как ….</a:t>
            </a:r>
          </a:p>
          <a:p>
            <a:r>
              <a:rPr lang="ru-RU" sz="2400" dirty="0"/>
              <a:t>Графический формат ….. удобен для ….</a:t>
            </a: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1509</TotalTime>
  <Words>277</Words>
  <Application>Microsoft Office PowerPoint</Application>
  <PresentationFormat>Экран (4:3)</PresentationFormat>
  <Paragraphs>75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Презентация PowerPoint</vt:lpstr>
      <vt:lpstr>Исследование</vt:lpstr>
      <vt:lpstr>Обсуждение</vt:lpstr>
      <vt:lpstr>Форматы графических файлов</vt:lpstr>
      <vt:lpstr>Цель Обучения:</vt:lpstr>
      <vt:lpstr>Критерии оценивания</vt:lpstr>
      <vt:lpstr>Языковая цель урока</vt:lpstr>
      <vt:lpstr>Лексика и терминология, специфичная для предмета:</vt:lpstr>
      <vt:lpstr>Полезные фразы:</vt:lpstr>
      <vt:lpstr>Вопросы:</vt:lpstr>
      <vt:lpstr>Презентация PowerPoint</vt:lpstr>
      <vt:lpstr>Рефлексия</vt:lpstr>
      <vt:lpstr>Домашнее Задание</vt:lpstr>
      <vt:lpstr>Использованная литература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Мотивация</dc:title>
  <dc:creator>Айсулу</dc:creator>
  <cp:lastModifiedBy>Пользователь</cp:lastModifiedBy>
  <cp:revision>98</cp:revision>
  <dcterms:created xsi:type="dcterms:W3CDTF">2016-10-09T12:55:32Z</dcterms:created>
  <dcterms:modified xsi:type="dcterms:W3CDTF">2017-10-24T12:58:06Z</dcterms:modified>
</cp:coreProperties>
</file>