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CD8A-C71B-4CB2-B15C-5B21881B518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66B5-DF3B-4072-BCCA-09540C33E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D0CB-528E-4E77-9140-7EFA034064B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82D3-68D6-4D8A-9F08-6A407066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053F-E52E-4826-8172-3A968CF994F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073C-5FCD-41C1-9CE8-C7888144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F9ED-73A1-4A86-BF5E-ED2D80CCD201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E5DD-01B7-43E6-96A6-65FBB4BB5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69E3-9526-4155-BA30-EC05C1273610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1931-2F74-4CED-B367-1B78A4027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DE41-B35F-414A-8371-33D3615CD0DB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C530-AEC9-48EB-A5C0-5010A91B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0A53-0338-483F-94F6-1D1A49A98DB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4B80-CC28-40F8-B51A-B6D34C350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1E86-6B30-45A0-BD4B-2C337B304BFC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E9C7-6EDF-4522-B186-DA9D77656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B626-0A31-4F56-A2FF-048A01F84CD7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1D8A-4FFC-459E-9655-5BD95239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908D-BAFA-4173-8327-703D06D982E0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6D50-B587-45DE-8963-C74276719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B789-2333-48FC-8DCD-1412B568FE1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5188-45F9-44CD-B031-14B298EE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DF7B1-88A2-42CB-9140-9BED8CADF591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0A86F-4229-4284-B9FA-FE5B208A5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7\Desktop\&#1074;&#1089;&#1077;%20&#1086;%20&#1087;&#1086;&#1078;&#1072;&#1088;&#1072;&#1093;\oleg_volya_-_lesne_pozhar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3" name="Picture 2" descr="C:\Users\Танечка\Desktop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476250"/>
            <a:ext cx="7921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ВСЕ  ОБ ОГНЕ,   ПОЖАРАХ И ПРАВИЛАХ ПОВЕДЕНИЯ ВО ВРЕМЯ  ПОЖАРА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956550" y="6165850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ечка\Desktop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675688" y="65976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8313" y="1470025"/>
            <a:ext cx="8135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неконтролируемый процесс горения, сопровождающийся уничтожением материальных ценностей</a:t>
            </a:r>
          </a:p>
          <a:p>
            <a:pPr indent="457200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создающий опасность для жизни людей.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8172450" y="61658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692150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Причины пожаров: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650" y="989013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неосторожное обращение с огнем;</a:t>
            </a:r>
            <a:endParaRPr lang="ru-RU" sz="24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484313"/>
            <a:ext cx="748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Небрежное обращение с бытовыми и нагревательными приборами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1803400"/>
            <a:ext cx="860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правил противопожарной безопасности при эксплуатации сети и электропроводки;</a:t>
            </a:r>
            <a:endParaRPr lang="ru-RU" sz="24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763588" y="2789238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11188" y="2590800"/>
            <a:ext cx="853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неумение правильно эксплуатировать газовые приборы;</a:t>
            </a:r>
            <a:endParaRPr lang="ru-RU" sz="24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4213" y="2968625"/>
            <a:ext cx="8459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возгорание телевизоров, радиоаппаратуры</a:t>
            </a:r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440113"/>
            <a:ext cx="781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неправильное устройство печей и дымоходов;</a:t>
            </a:r>
            <a:endParaRPr lang="ru-RU" sz="24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27088" y="3811588"/>
            <a:ext cx="831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шалости детей с огнем.</a:t>
            </a:r>
            <a:endParaRPr lang="ru-RU" sz="24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8316913" y="63817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4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Ежегодно в мире происходит около 5 миллионов пожаров. Каждый третий погибший в огне человек – ребенок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4578" name="Picture 2" descr="C:\Users\Танечк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92375"/>
            <a:ext cx="5903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604250" y="63817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808288"/>
          </a:xfrm>
        </p:spPr>
        <p:txBody>
          <a:bodyPr/>
          <a:lstStyle/>
          <a:p>
            <a:pPr eaLnBrk="1" hangingPunct="1"/>
            <a:r>
              <a:rPr lang="ru-RU" smtClean="0"/>
              <a:t> «Судебник» Ивана </a:t>
            </a:r>
            <a:r>
              <a:rPr lang="en-US" smtClean="0"/>
              <a:t>III</a:t>
            </a:r>
            <a:r>
              <a:rPr lang="ru-RU" smtClean="0"/>
              <a:t>, введенный в 1498 г. говорит о курцах (тех, кто «курит»):</a:t>
            </a:r>
          </a:p>
        </p:txBody>
      </p:sp>
      <p:sp>
        <p:nvSpPr>
          <p:cNvPr id="1536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088" y="3429000"/>
            <a:ext cx="7489825" cy="2209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«Зажигальщику живота (жизни) не дать, казнить его смертной казнью».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316913" y="63087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5843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1803 год: «Указ об организации в Петербурге пожарной охраны</a:t>
            </a:r>
            <a:r>
              <a:rPr lang="ru-RU" i="1" dirty="0" smtClean="0"/>
              <a:t>»</a:t>
            </a:r>
            <a:endParaRPr lang="ru-RU" dirty="0" smtClean="0"/>
          </a:p>
        </p:txBody>
      </p:sp>
      <p:sp>
        <p:nvSpPr>
          <p:cNvPr id="1638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288" y="3886200"/>
            <a:ext cx="7993062" cy="175260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tx1"/>
                </a:solidFill>
              </a:rPr>
              <a:t>1841: организована Первая пожарная команда в Киеве 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8243888" y="60213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016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17 апреля 1918 года</a:t>
            </a:r>
          </a:p>
        </p:txBody>
      </p:sp>
      <p:sp>
        <p:nvSpPr>
          <p:cNvPr id="17411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Декрет «О государственных мерах борьбы с огнем».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172450" y="62372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ечка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967335"/>
            <a:ext cx="75608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Чернобыль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8532813" y="645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ечка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Танечка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857250"/>
            <a:ext cx="79200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Танечка\Desktop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857250"/>
            <a:ext cx="79136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Танечка\Desktop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857250"/>
            <a:ext cx="7848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Танечка\Desktop\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857250"/>
            <a:ext cx="79200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Танечка\Desktop\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857250"/>
            <a:ext cx="79136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Users\Танечка\Desktop\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857250"/>
            <a:ext cx="78486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Танечка\Desktop\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857250"/>
            <a:ext cx="80645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395288" y="6308725"/>
            <a:ext cx="185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17</a:t>
            </a:r>
          </a:p>
        </p:txBody>
      </p:sp>
      <p:pic>
        <p:nvPicPr>
          <p:cNvPr id="26634" name="Picture 10" descr="C:\Users\Танечка\Desktop\1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3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leg_volya_-_lesne_pozh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02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ечка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8913"/>
            <a:ext cx="49688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8316913" y="62372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C:\Users\Танечка\Desktop\огонь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765175"/>
            <a:ext cx="707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Накормишь – живет, напоишь – умрет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75463" y="2276475"/>
            <a:ext cx="165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(огонь)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7885113" y="57324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728788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8002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accent2"/>
                </a:solidFill>
              </a:rPr>
              <a:t>Телефон пожарной службы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388350" y="638175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</a:t>
            </a:r>
          </a:p>
        </p:txBody>
      </p:sp>
      <p:pic>
        <p:nvPicPr>
          <p:cNvPr id="28675" name="Picture 3" descr="C:\Users\Танечка\Desktop\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2492375"/>
            <a:ext cx="1603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Вода и огонь – хорошие слуги, но страшные господа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0B0F0"/>
                </a:solidFill>
              </a:rPr>
              <a:t>От маленькой искры большой пожар бывает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740650" y="60213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21</a:t>
            </a:r>
          </a:p>
        </p:txBody>
      </p:sp>
      <p:pic>
        <p:nvPicPr>
          <p:cNvPr id="7" name="Picture 2" descr="C:\Users\Танечка\Desktop\MM900283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76250"/>
            <a:ext cx="15827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Не бывает дыма без огня.</a:t>
            </a:r>
            <a:br>
              <a:rPr lang="ru-RU" smtClean="0">
                <a:solidFill>
                  <a:schemeClr val="accent2"/>
                </a:solidFill>
              </a:rPr>
            </a:br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Огонь маслом заливать – лишь огня добавлять.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2770" name="Picture 2" descr="C:\Users\Танечка\Desktop\MM900283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4813"/>
            <a:ext cx="1368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8101013" y="62372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chemeClr val="accent2"/>
                </a:solidFill>
              </a:rPr>
              <a:t>Огонь воды боится.</a:t>
            </a:r>
            <a:br>
              <a:rPr lang="ru-RU" smtClean="0">
                <a:solidFill>
                  <a:schemeClr val="accent2"/>
                </a:solidFill>
              </a:rPr>
            </a:br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Искру туши до пожара, беду отводи до удара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172450" y="60928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23</a:t>
            </a:r>
          </a:p>
        </p:txBody>
      </p:sp>
      <p:pic>
        <p:nvPicPr>
          <p:cNvPr id="7" name="Picture 2" descr="C:\Users\Танечка\Desktop\пожарн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23399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ечка\Desktop\д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684213"/>
            <a:ext cx="4752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buFontTx/>
              <a:buChar char="•"/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мохнатый, я кудлатый,</a:t>
            </a:r>
            <a:endParaRPr lang="ru-RU" sz="2400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зимой над каждой хатой,</a:t>
            </a:r>
            <a:endParaRPr lang="ru-RU" sz="2400" b="1" i="1">
              <a:solidFill>
                <a:schemeClr val="bg1"/>
              </a:solidFill>
              <a:ea typeface="Calibri" pitchFamily="34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Над пожаром и заводом,</a:t>
            </a:r>
            <a:endParaRPr lang="ru-RU" sz="2400" b="1" i="1">
              <a:solidFill>
                <a:schemeClr val="bg1"/>
              </a:solidFill>
              <a:ea typeface="Calibri" pitchFamily="34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Над костром и пароходом.</a:t>
            </a:r>
            <a:endParaRPr lang="ru-RU" sz="2400" b="1" i="1">
              <a:solidFill>
                <a:schemeClr val="bg1"/>
              </a:solidFill>
              <a:ea typeface="Calibri" pitchFamily="34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Но нигде - нигде меня</a:t>
            </a: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Не бывает без огня</a:t>
            </a:r>
            <a:r>
              <a:rPr lang="ru-RU" sz="2400" b="1" i="1">
                <a:solidFill>
                  <a:schemeClr val="bg1"/>
                </a:solidFill>
                <a:ea typeface="Calibri" pitchFamily="34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8038" y="2781300"/>
            <a:ext cx="3240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(дым)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172450" y="60213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ечка\Desktop\г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79488" y="917575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04838"/>
            <a:ext cx="56165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buFontTx/>
              <a:buChar char="•"/>
              <a:tabLst>
                <a:tab pos="685800" algn="l"/>
              </a:tabLst>
            </a:pPr>
            <a:r>
              <a:rPr lang="ru-RU" sz="2800" b="1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Добывается в Сибири,</a:t>
            </a:r>
            <a:endParaRPr lang="ru-RU" sz="2800" b="1" i="1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Бежит в трубе по дну морей,</a:t>
            </a:r>
            <a:endParaRPr lang="ru-RU" sz="2800" b="1" i="1">
              <a:solidFill>
                <a:srgbClr val="FFC000"/>
              </a:solidFill>
              <a:ea typeface="Calibri" pitchFamily="34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Появляется в квартире</a:t>
            </a: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Под кастрюлею твоей.  </a:t>
            </a:r>
            <a:endParaRPr lang="ru-RU" sz="2800" b="1" i="1">
              <a:solidFill>
                <a:srgbClr val="FFC000"/>
              </a:solidFill>
              <a:ea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42093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  <a:latin typeface="Calibri" pitchFamily="34" charset="0"/>
              </a:rPr>
              <a:t>(ГАЗ 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956550" y="6237288"/>
            <a:ext cx="54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ечка\Desktop\спи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316913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31788" y="989013"/>
            <a:ext cx="396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8313" y="622300"/>
            <a:ext cx="5040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FAC090"/>
                </a:solidFill>
                <a:ea typeface="Times New Roman" pitchFamily="18" charset="0"/>
                <a:cs typeface="Aharoni" pitchFamily="2" charset="-79"/>
              </a:rPr>
              <a:t>Это тесный – тесный дом:</a:t>
            </a: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>
                <a:solidFill>
                  <a:srgbClr val="FAC09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Сто сестричек жмутся в нем.</a:t>
            </a:r>
            <a:endParaRPr lang="ru-RU" sz="2400" b="1">
              <a:solidFill>
                <a:srgbClr val="FAC090"/>
              </a:solidFill>
              <a:cs typeface="Aharoni" pitchFamily="2" charset="-79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>
                <a:solidFill>
                  <a:srgbClr val="FAC090"/>
                </a:solidFill>
                <a:latin typeface="Times New Roman" pitchFamily="18" charset="0"/>
              </a:rPr>
              <a:t>И любая из сестер</a:t>
            </a:r>
          </a:p>
          <a:p>
            <a:pPr indent="228600" eaLnBrk="0" hangingPunct="0">
              <a:tabLst>
                <a:tab pos="685800" algn="l"/>
              </a:tabLst>
            </a:pPr>
            <a:r>
              <a:rPr lang="ru-RU" sz="2400" b="1">
                <a:solidFill>
                  <a:srgbClr val="FAC090"/>
                </a:solidFill>
                <a:latin typeface="Times New Roman" pitchFamily="18" charset="0"/>
              </a:rPr>
              <a:t>Может вспыхнуть, как костер</a:t>
            </a:r>
            <a:r>
              <a:rPr lang="ru-RU" sz="2400" b="1">
                <a:solidFill>
                  <a:srgbClr val="FAC090"/>
                </a:solidFill>
                <a:cs typeface="Aharoni" pitchFamily="2" charset="-79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2276475"/>
            <a:ext cx="295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(Спички)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ечка\Desktop\мол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388350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230188"/>
            <a:ext cx="84978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buFontTx/>
              <a:buChar char="•"/>
              <a:tabLst>
                <a:tab pos="685800" algn="l"/>
              </a:tabLs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Синенькая искорка бежит по проводам.</a:t>
            </a:r>
            <a:endParaRPr lang="ru-RU" sz="28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шить, стирать, пылесосу – пыль глотать.</a:t>
            </a:r>
            <a:endParaRPr lang="ru-RU" sz="2800" b="1">
              <a:solidFill>
                <a:srgbClr val="FFFF00"/>
              </a:solidFill>
              <a:ea typeface="Calibri" pitchFamily="34" charset="0"/>
            </a:endParaRP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</a:rPr>
              <a:t>Работать за нас берется,</a:t>
            </a:r>
          </a:p>
          <a:p>
            <a:pPr indent="228600" eaLnBrk="0" hangingPunct="0">
              <a:tabLst>
                <a:tab pos="685800" algn="l"/>
              </a:tabLs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</a:rPr>
              <a:t>А в руки не дается</a:t>
            </a:r>
            <a:r>
              <a:rPr lang="ru-RU" sz="2800" b="1">
                <a:solidFill>
                  <a:srgbClr val="FFFF00"/>
                </a:solidFill>
                <a:ea typeface="Calibri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2420938"/>
            <a:ext cx="410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(электричество)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Танечка\Desktop\древ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Танечка\Desktop\огонь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81359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Танечка\Desktop\древний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81359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Танечка\Desktop\древний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88913"/>
            <a:ext cx="6248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Танечка\Desktop\огонь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88913"/>
            <a:ext cx="81359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Users\Танечка\Desktop\древний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88913"/>
            <a:ext cx="81359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:\Users\Танечка\Desktop\древний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88913"/>
            <a:ext cx="82073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8532813" y="6237288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089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1375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8913"/>
            <a:ext cx="81375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79388" y="65246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ечка\Desktop\доменная пе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Танечка\Desktop\свапрщи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Танечка\Desktop\парово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Танечка\Desktop\кузне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0"/>
            <a:ext cx="633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Танечка\Desktop\печ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Танечка\Desktop\горш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Танечка\Desktop\те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8532813" y="6308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353</Words>
  <Application>Microsoft Office PowerPoint</Application>
  <PresentationFormat>On-screen Show (4:3)</PresentationFormat>
  <Paragraphs>74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Aharoni</vt:lpstr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Ежегодно в мире происходит около 5 миллионов пожаров. Каждый третий погибший в огне человек – ребенок. </vt:lpstr>
      <vt:lpstr> «Судебник» Ивана III, введенный в 1498 г. говорит о курцах (тех, кто «курит»):</vt:lpstr>
      <vt:lpstr>1803 год: «Указ об организации в Петербурге пожарной охраны»</vt:lpstr>
      <vt:lpstr>17 апреля 1918 года</vt:lpstr>
      <vt:lpstr>Slide 17</vt:lpstr>
      <vt:lpstr>Slide 18</vt:lpstr>
      <vt:lpstr>Slide 19</vt:lpstr>
      <vt:lpstr>01</vt:lpstr>
      <vt:lpstr>Вода и огонь – хорошие слуги, но страшные господа</vt:lpstr>
      <vt:lpstr>Не бывает дыма без огня. </vt:lpstr>
      <vt:lpstr> Огонь воды боится.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Танечка</dc:creator>
  <cp:lastModifiedBy>Windows User</cp:lastModifiedBy>
  <cp:revision>47</cp:revision>
  <dcterms:created xsi:type="dcterms:W3CDTF">2010-10-14T13:09:53Z</dcterms:created>
  <dcterms:modified xsi:type="dcterms:W3CDTF">2016-09-21T06:40:29Z</dcterms:modified>
</cp:coreProperties>
</file>